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7" r:id="rId18"/>
    <p:sldId id="273" r:id="rId19"/>
    <p:sldId id="274" r:id="rId20"/>
    <p:sldId id="275" r:id="rId21"/>
    <p:sldId id="276" r:id="rId22"/>
    <p:sldId id="26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39794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6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8412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4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35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8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62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3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43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04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63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7A80C4B5-2EB9-4360-B59C-04748F67EB50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EA09566-3F4B-436C-8897-4DB85F329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696" y="758952"/>
            <a:ext cx="11727304" cy="271207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altLang="en-US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/>
              </a:rPr>
              <a:t>CODE BROWN – MOCKDRILL</a:t>
            </a:r>
            <a:endParaRPr lang="en-US" sz="4800" dirty="0">
              <a:solidFill>
                <a:schemeClr val="accent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D0EF25-E5ED-44AA-AB3E-CB66A4420207}"/>
              </a:ext>
            </a:extLst>
          </p:cNvPr>
          <p:cNvSpPr/>
          <p:nvPr/>
        </p:nvSpPr>
        <p:spPr>
          <a:xfrm>
            <a:off x="1" y="4012268"/>
            <a:ext cx="12191999" cy="6357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algn="ctr" defTabSz="91440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</a:pPr>
            <a:r>
              <a:rPr lang="en-US" sz="4000" spc="1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angal"/>
              </a:rPr>
              <a:t>SPILLAGE  MANAGEMENT</a:t>
            </a:r>
          </a:p>
          <a:p>
            <a:pPr algn="ctr" defTabSz="91440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</a:pPr>
            <a:endParaRPr lang="en-IN" sz="4000" spc="1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206083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268913"/>
            <a:ext cx="11302584" cy="1371730"/>
          </a:xfrm>
        </p:spPr>
        <p:txBody>
          <a:bodyPr>
            <a:noAutofit/>
          </a:bodyPr>
          <a:lstStyle/>
          <a:p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entury Schoolbook (Body)"/>
              </a:rPr>
              <a:t>Announcement for Code Brown and activating it 3 times with exact location of spillage and size of spillage.</a:t>
            </a:r>
          </a:p>
          <a:p>
            <a:r>
              <a:rPr lang="en-US" sz="2000" b="1" dirty="0">
                <a:solidFill>
                  <a:srgbClr val="000000"/>
                </a:solidFill>
                <a:latin typeface="Century Schoolbook (Body)"/>
              </a:rPr>
              <a:t>I</a:t>
            </a:r>
            <a:r>
              <a:rPr lang="en-US" sz="2000" b="1" dirty="0">
                <a:latin typeface="Century Schoolbook (Body)"/>
              </a:rPr>
              <a:t>nformed to reception desk by speed-dialing no.02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6" name="Picture 5" descr="A person in a scrubs standing in a room with a poster on the wall&#10;&#10;Description automatically generated">
            <a:extLst>
              <a:ext uri="{FF2B5EF4-FFF2-40B4-BE49-F238E27FC236}">
                <a16:creationId xmlns:a16="http://schemas.microsoft.com/office/drawing/2014/main" id="{823CA9D5-8DAD-94AA-0051-2AB5A92F3C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3" t="18941" r="18056" b="32471"/>
          <a:stretch/>
        </p:blipFill>
        <p:spPr>
          <a:xfrm>
            <a:off x="478972" y="348408"/>
            <a:ext cx="4600940" cy="4495800"/>
          </a:xfrm>
          <a:prstGeom prst="rect">
            <a:avLst/>
          </a:prstGeom>
        </p:spPr>
      </p:pic>
      <p:pic>
        <p:nvPicPr>
          <p:cNvPr id="8" name="Picture 7" descr="A person in scrubs talking on a cell phone&#10;&#10;Description automatically generated">
            <a:extLst>
              <a:ext uri="{FF2B5EF4-FFF2-40B4-BE49-F238E27FC236}">
                <a16:creationId xmlns:a16="http://schemas.microsoft.com/office/drawing/2014/main" id="{FA21DDF8-9CD4-2876-8B68-C89336239D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884" y="348408"/>
            <a:ext cx="460094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2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703888"/>
            <a:ext cx="11272838" cy="908050"/>
          </a:xfrm>
        </p:spPr>
        <p:txBody>
          <a:bodyPr>
            <a:normAutofit/>
          </a:bodyPr>
          <a:lstStyle/>
          <a:p>
            <a:r>
              <a:rPr lang="en-US" sz="2000" b="1" dirty="0"/>
              <a:t>Inspect and restrict the activity at Spill site. </a:t>
            </a:r>
          </a:p>
          <a:p>
            <a:r>
              <a:rPr lang="en-US" sz="2000" b="1" dirty="0"/>
              <a:t>Restricting the area with signage of spillage or wet.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2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Picture 6" descr="A person in scrubs holding a yellow sign&#10;&#10;Description automatically generated">
            <a:extLst>
              <a:ext uri="{FF2B5EF4-FFF2-40B4-BE49-F238E27FC236}">
                <a16:creationId xmlns:a16="http://schemas.microsoft.com/office/drawing/2014/main" id="{4E7A8272-84C2-2F6B-5BA1-15DFE3A7E2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3" t="41228" r="26447" b="-877"/>
          <a:stretch/>
        </p:blipFill>
        <p:spPr>
          <a:xfrm>
            <a:off x="769256" y="711200"/>
            <a:ext cx="9608457" cy="435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89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6018213"/>
            <a:ext cx="10515600" cy="712787"/>
          </a:xfrm>
        </p:spPr>
        <p:txBody>
          <a:bodyPr>
            <a:normAutofit/>
          </a:bodyPr>
          <a:lstStyle/>
          <a:p>
            <a:r>
              <a:rPr lang="en-US" sz="2000" b="1" dirty="0"/>
              <a:t>Bringing the spillage kit at the site of spillage.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3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Picture 6" descr="A person in scrubs kneeling on the floor&#10;&#10;Description automatically generated">
            <a:extLst>
              <a:ext uri="{FF2B5EF4-FFF2-40B4-BE49-F238E27FC236}">
                <a16:creationId xmlns:a16="http://schemas.microsoft.com/office/drawing/2014/main" id="{37484575-E042-F40B-DF97-85238A620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57" y="457200"/>
            <a:ext cx="9305472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51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818063"/>
            <a:ext cx="11256963" cy="2039937"/>
          </a:xfrm>
        </p:spPr>
        <p:txBody>
          <a:bodyPr numCol="2">
            <a:noAutofit/>
          </a:bodyPr>
          <a:lstStyle/>
          <a:p>
            <a:r>
              <a:rPr lang="en-US" sz="2000" b="1" dirty="0"/>
              <a:t>Head cap</a:t>
            </a:r>
          </a:p>
          <a:p>
            <a:r>
              <a:rPr lang="en-US" sz="2000" b="1" dirty="0"/>
              <a:t>Disposable Apron</a:t>
            </a:r>
          </a:p>
          <a:p>
            <a:r>
              <a:rPr lang="en-US" sz="2000" b="1" dirty="0"/>
              <a:t>Shoe cover</a:t>
            </a:r>
          </a:p>
          <a:p>
            <a:endParaRPr lang="en-US" sz="2000" b="1" dirty="0"/>
          </a:p>
          <a:p>
            <a:r>
              <a:rPr lang="en-US" sz="2000" b="1" dirty="0"/>
              <a:t>Face mask</a:t>
            </a:r>
          </a:p>
          <a:p>
            <a:r>
              <a:rPr lang="en-US" sz="2000" b="1" dirty="0"/>
              <a:t>Disposable Gloves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4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4098" name="Picture 2" descr="A person in a medical room&#10;&#10;Description automatically generated">
            <a:extLst>
              <a:ext uri="{FF2B5EF4-FFF2-40B4-BE49-F238E27FC236}">
                <a16:creationId xmlns:a16="http://schemas.microsoft.com/office/drawing/2014/main" id="{67B8388D-D453-2527-CD03-C967606768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2" b="12341"/>
          <a:stretch/>
        </p:blipFill>
        <p:spPr bwMode="auto">
          <a:xfrm>
            <a:off x="166464" y="276769"/>
            <a:ext cx="3276600" cy="190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 person in a blue uniform in a room&#10;&#10;Description automatically generated">
            <a:extLst>
              <a:ext uri="{FF2B5EF4-FFF2-40B4-BE49-F238E27FC236}">
                <a16:creationId xmlns:a16="http://schemas.microsoft.com/office/drawing/2014/main" id="{A7C69E38-728B-CA4C-2D96-F0A251F5BB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7" b="12393"/>
          <a:stretch/>
        </p:blipFill>
        <p:spPr bwMode="auto">
          <a:xfrm>
            <a:off x="3656915" y="276769"/>
            <a:ext cx="3467100" cy="190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 person in a blue plastic bag in a room&#10;&#10;Description automatically generated">
            <a:extLst>
              <a:ext uri="{FF2B5EF4-FFF2-40B4-BE49-F238E27FC236}">
                <a16:creationId xmlns:a16="http://schemas.microsoft.com/office/drawing/2014/main" id="{A23240B0-4D98-2295-5E79-D44386785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6" b="12322"/>
          <a:stretch/>
        </p:blipFill>
        <p:spPr bwMode="auto">
          <a:xfrm>
            <a:off x="7350122" y="276769"/>
            <a:ext cx="3181350" cy="184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A person in a blue uniform in a room with a computer&#10;&#10;Description automatically generated">
            <a:extLst>
              <a:ext uri="{FF2B5EF4-FFF2-40B4-BE49-F238E27FC236}">
                <a16:creationId xmlns:a16="http://schemas.microsoft.com/office/drawing/2014/main" id="{3671236E-4C73-35F2-274B-8E042C1CA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8" b="19214"/>
          <a:stretch/>
        </p:blipFill>
        <p:spPr bwMode="auto">
          <a:xfrm>
            <a:off x="3656915" y="2353490"/>
            <a:ext cx="3467100" cy="174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 person wearing surgical gloves&#10;&#10;Description automatically generated">
            <a:extLst>
              <a:ext uri="{FF2B5EF4-FFF2-40B4-BE49-F238E27FC236}">
                <a16:creationId xmlns:a16="http://schemas.microsoft.com/office/drawing/2014/main" id="{B65BBE7B-DCFE-31F8-342A-8BCCB24E1B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6" b="9293"/>
          <a:stretch/>
        </p:blipFill>
        <p:spPr bwMode="auto">
          <a:xfrm>
            <a:off x="7350122" y="2353490"/>
            <a:ext cx="3162300" cy="174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BF1100-E4B6-4DA5-02B2-B2A3C1DE4E86}"/>
              </a:ext>
            </a:extLst>
          </p:cNvPr>
          <p:cNvSpPr txBox="1"/>
          <p:nvPr/>
        </p:nvSpPr>
        <p:spPr>
          <a:xfrm>
            <a:off x="-1" y="4256120"/>
            <a:ext cx="112576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u="sng" dirty="0"/>
              <a:t>WEAR PPES BEFORE SPILLAGE MANAGEMENT -  DONNING OF PPE STEPS:</a:t>
            </a:r>
          </a:p>
        </p:txBody>
      </p:sp>
    </p:spTree>
    <p:extLst>
      <p:ext uri="{BB962C8B-B14F-4D97-AF65-F5344CB8AC3E}">
        <p14:creationId xmlns:p14="http://schemas.microsoft.com/office/powerpoint/2010/main" val="39064968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49950"/>
            <a:ext cx="10515600" cy="908050"/>
          </a:xfrm>
        </p:spPr>
        <p:txBody>
          <a:bodyPr>
            <a:normAutofit/>
          </a:bodyPr>
          <a:lstStyle/>
          <a:p>
            <a:r>
              <a:rPr lang="en-US" sz="2000" b="1" dirty="0"/>
              <a:t>Marking the area with marker 2 feet away from the spillage area.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5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Picture 6" descr="A person's hand with gloves on a white surface&#10;&#10;Description automatically generated">
            <a:extLst>
              <a:ext uri="{FF2B5EF4-FFF2-40B4-BE49-F238E27FC236}">
                <a16:creationId xmlns:a16="http://schemas.microsoft.com/office/drawing/2014/main" id="{57C802B9-7D46-E0E4-B233-EECBDD36A0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" t="-689" r="854" b="-299"/>
          <a:stretch/>
        </p:blipFill>
        <p:spPr>
          <a:xfrm>
            <a:off x="751114" y="660400"/>
            <a:ext cx="9764486" cy="42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12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268913"/>
            <a:ext cx="11317288" cy="1431925"/>
          </a:xfrm>
        </p:spPr>
        <p:txBody>
          <a:bodyPr>
            <a:noAutofit/>
          </a:bodyPr>
          <a:lstStyle/>
          <a:p>
            <a:r>
              <a:rPr lang="en-US" sz="2000" b="1" dirty="0"/>
              <a:t>Keeping absorbent tissue paper at the area of spillage.</a:t>
            </a:r>
          </a:p>
          <a:p>
            <a:r>
              <a:rPr lang="en-US" sz="2000" b="1" dirty="0"/>
              <a:t>Confine &amp; cover the spillage with absorbent material (tissue paper/ wastage cloth/ wastage gauze piece).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6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object 3"/>
          <p:cNvPicPr/>
          <p:nvPr/>
        </p:nvPicPr>
        <p:blipFill rotWithShape="1">
          <a:blip r:embed="rId3" cstate="print"/>
          <a:srcRect t="3405" b="6849"/>
          <a:stretch/>
        </p:blipFill>
        <p:spPr>
          <a:xfrm>
            <a:off x="899885" y="682172"/>
            <a:ext cx="9405257" cy="420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83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389563"/>
            <a:ext cx="11303000" cy="146526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Century Schoolbook (Body)"/>
              </a:rPr>
              <a:t>Freshly Prepared 1% Hypochlorite solution at the spillage site from outside to inside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7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6" name="object 3"/>
          <p:cNvPicPr/>
          <p:nvPr/>
        </p:nvPicPr>
        <p:blipFill rotWithShape="1">
          <a:blip r:embed="rId3" cstate="print"/>
          <a:srcRect t="4060" r="40278" b="5867"/>
          <a:stretch/>
        </p:blipFill>
        <p:spPr>
          <a:xfrm>
            <a:off x="2699658" y="493486"/>
            <a:ext cx="6371768" cy="43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20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49950"/>
            <a:ext cx="11317288" cy="9080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Century Schoolbook (Body)"/>
              </a:rPr>
              <a:t>Wait for 10-15 minutes. Allow 10-15 minutes exposure time with disinfectant.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8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6" name="object 3"/>
          <p:cNvPicPr/>
          <p:nvPr/>
        </p:nvPicPr>
        <p:blipFill rotWithShape="1">
          <a:blip r:embed="rId3" cstate="print"/>
          <a:srcRect t="2525" b="2405"/>
          <a:stretch/>
        </p:blipFill>
        <p:spPr>
          <a:xfrm>
            <a:off x="812800" y="580570"/>
            <a:ext cx="9691974" cy="464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49950"/>
            <a:ext cx="10515600" cy="9080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Century Schoolbook (Body)"/>
              </a:rPr>
              <a:t>Taking out the yellow garbage from spillage kit.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9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6" name="Picture 5" descr="A person in a blue plastic bag&#10;&#10;Description automatically generated">
            <a:extLst>
              <a:ext uri="{FF2B5EF4-FFF2-40B4-BE49-F238E27FC236}">
                <a16:creationId xmlns:a16="http://schemas.microsoft.com/office/drawing/2014/main" id="{984A2EA6-6623-20A8-4A93-91F264EFD1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74"/>
          <a:stretch/>
        </p:blipFill>
        <p:spPr>
          <a:xfrm>
            <a:off x="1269998" y="609600"/>
            <a:ext cx="8933546" cy="441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994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49950"/>
            <a:ext cx="11272838" cy="9080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Century Schoolbook (Body)"/>
              </a:rPr>
              <a:t>Carrying all the spillage and tissue with the help of cardboard and throw it in he yellow bag.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10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6" name="object 3"/>
          <p:cNvPicPr/>
          <p:nvPr/>
        </p:nvPicPr>
        <p:blipFill rotWithShape="1">
          <a:blip r:embed="rId3" cstate="print"/>
          <a:srcRect t="3655" b="4969"/>
          <a:stretch/>
        </p:blipFill>
        <p:spPr>
          <a:xfrm>
            <a:off x="1262743" y="734938"/>
            <a:ext cx="9053590" cy="438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71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64238"/>
            <a:ext cx="11287125" cy="9080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Century Schoolbook (Body)"/>
              </a:rPr>
              <a:t>Pouring the solution again at the spillage area.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11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6" name="Picture 5" descr="A person in a blue uniform kneeling on the floor&#10;&#10;Description automatically generated">
            <a:extLst>
              <a:ext uri="{FF2B5EF4-FFF2-40B4-BE49-F238E27FC236}">
                <a16:creationId xmlns:a16="http://schemas.microsoft.com/office/drawing/2014/main" id="{E65550BF-B1BB-5B15-8381-493F3AA2C0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95" y="671512"/>
            <a:ext cx="85852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18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49950"/>
            <a:ext cx="10515600" cy="9080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Century Schoolbook (Body)"/>
              </a:rPr>
              <a:t>Again wait for again 5-10 minutes.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12</a:t>
            </a:r>
          </a:p>
        </p:txBody>
      </p:sp>
      <p:pic>
        <p:nvPicPr>
          <p:cNvPr id="6" name="object 3"/>
          <p:cNvPicPr/>
          <p:nvPr/>
        </p:nvPicPr>
        <p:blipFill rotWithShape="1">
          <a:blip r:embed="rId3" cstate="print"/>
          <a:srcRect t="2769" b="5882"/>
          <a:stretch/>
        </p:blipFill>
        <p:spPr>
          <a:xfrm>
            <a:off x="841829" y="657678"/>
            <a:ext cx="9419770" cy="475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26138"/>
            <a:ext cx="10515600" cy="908050"/>
          </a:xfrm>
        </p:spPr>
        <p:txBody>
          <a:bodyPr>
            <a:normAutofit/>
          </a:bodyPr>
          <a:lstStyle/>
          <a:p>
            <a:r>
              <a:rPr lang="en-IN" sz="2000" b="1" i="0" u="none" strike="noStrike" dirty="0">
                <a:solidFill>
                  <a:srgbClr val="000000"/>
                </a:solidFill>
                <a:effectLst/>
                <a:latin typeface="Century Schoolbook (Body)"/>
              </a:rPr>
              <a:t>Cleaning with the brush from outside to inside in circular motion.</a:t>
            </a:r>
            <a:endParaRPr lang="en-US" sz="2000" b="1" dirty="0">
              <a:latin typeface="Century Schoolbook (Body)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13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Picture 6" descr="A hand in glove holding a brush in a yellow bag&#10;&#10;Description automatically generated">
            <a:extLst>
              <a:ext uri="{FF2B5EF4-FFF2-40B4-BE49-F238E27FC236}">
                <a16:creationId xmlns:a16="http://schemas.microsoft.com/office/drawing/2014/main" id="{5ED82193-CD8B-D465-CFF8-9E91C34F6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942" y="1709511"/>
            <a:ext cx="5159830" cy="3074308"/>
          </a:xfrm>
          <a:prstGeom prst="rect">
            <a:avLst/>
          </a:prstGeom>
        </p:spPr>
      </p:pic>
      <p:pic>
        <p:nvPicPr>
          <p:cNvPr id="6" name="object 3"/>
          <p:cNvPicPr/>
          <p:nvPr/>
        </p:nvPicPr>
        <p:blipFill rotWithShape="1">
          <a:blip r:embed="rId4" cstate="print"/>
          <a:srcRect t="2149" b="3085"/>
          <a:stretch/>
        </p:blipFill>
        <p:spPr>
          <a:xfrm>
            <a:off x="540658" y="522516"/>
            <a:ext cx="5555342" cy="335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5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49950"/>
            <a:ext cx="11272838" cy="908050"/>
          </a:xfrm>
        </p:spPr>
        <p:txBody>
          <a:bodyPr>
            <a:normAutofit/>
          </a:bodyPr>
          <a:lstStyle/>
          <a:p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entury Schoolbook (Body)"/>
              </a:rPr>
              <a:t>Moping at the spillage site from outside to inside in small circular motion.</a:t>
            </a:r>
            <a:endParaRPr lang="en-US" sz="2000" b="1" dirty="0">
              <a:latin typeface="Century Schoolbook (Body)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14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Picture 6" descr="A mop in a bucket">
            <a:extLst>
              <a:ext uri="{FF2B5EF4-FFF2-40B4-BE49-F238E27FC236}">
                <a16:creationId xmlns:a16="http://schemas.microsoft.com/office/drawing/2014/main" id="{82DFE00C-9242-8022-DD6E-32A385BD5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457" y="2665615"/>
            <a:ext cx="2968172" cy="2825798"/>
          </a:xfrm>
          <a:prstGeom prst="rect">
            <a:avLst/>
          </a:prstGeom>
        </p:spPr>
      </p:pic>
      <p:pic>
        <p:nvPicPr>
          <p:cNvPr id="6" name="object 3"/>
          <p:cNvPicPr/>
          <p:nvPr/>
        </p:nvPicPr>
        <p:blipFill rotWithShape="1">
          <a:blip r:embed="rId4" cstate="print"/>
          <a:srcRect t="5282" b="5270"/>
          <a:stretch/>
        </p:blipFill>
        <p:spPr>
          <a:xfrm>
            <a:off x="765629" y="696686"/>
            <a:ext cx="6389914" cy="328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81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49950"/>
            <a:ext cx="11272838" cy="908050"/>
          </a:xfrm>
        </p:spPr>
        <p:txBody>
          <a:bodyPr>
            <a:normAutofit/>
          </a:bodyPr>
          <a:lstStyle/>
          <a:p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entury Schoolbook (Body)"/>
              </a:rPr>
              <a:t>Doffing off the PPE kit.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15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object 3"/>
          <p:cNvPicPr/>
          <p:nvPr/>
        </p:nvPicPr>
        <p:blipFill rotWithShape="1">
          <a:blip r:embed="rId3" cstate="print"/>
          <a:srcRect t="3602" b="5562"/>
          <a:stretch/>
        </p:blipFill>
        <p:spPr>
          <a:xfrm>
            <a:off x="7674206" y="851208"/>
            <a:ext cx="3011806" cy="2157104"/>
          </a:xfrm>
          <a:prstGeom prst="rect">
            <a:avLst/>
          </a:prstGeom>
        </p:spPr>
      </p:pic>
      <p:pic>
        <p:nvPicPr>
          <p:cNvPr id="8" name="Picture 7" descr="A person in a blue uniform and gloves holding a bag&#10;&#10;Description automatically generated with medium confidence">
            <a:extLst>
              <a:ext uri="{FF2B5EF4-FFF2-40B4-BE49-F238E27FC236}">
                <a16:creationId xmlns:a16="http://schemas.microsoft.com/office/drawing/2014/main" id="{F0C047B4-51E9-CC72-DEC5-765B7DE349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8" b="18426"/>
          <a:stretch/>
        </p:blipFill>
        <p:spPr>
          <a:xfrm>
            <a:off x="533400" y="851208"/>
            <a:ext cx="3105572" cy="2157104"/>
          </a:xfrm>
          <a:prstGeom prst="rect">
            <a:avLst/>
          </a:prstGeom>
        </p:spPr>
      </p:pic>
      <p:pic>
        <p:nvPicPr>
          <p:cNvPr id="10" name="Picture 9" descr="A person wearing a mask and gloves putting a bag on the floor&#10;&#10;Description automatically generated">
            <a:extLst>
              <a:ext uri="{FF2B5EF4-FFF2-40B4-BE49-F238E27FC236}">
                <a16:creationId xmlns:a16="http://schemas.microsoft.com/office/drawing/2014/main" id="{6FEBD287-373E-CA05-92FC-DB8EF37948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1" t="6278" r="5265" b="7308"/>
          <a:stretch/>
        </p:blipFill>
        <p:spPr>
          <a:xfrm>
            <a:off x="533400" y="3217820"/>
            <a:ext cx="3105572" cy="1933542"/>
          </a:xfrm>
          <a:prstGeom prst="rect">
            <a:avLst/>
          </a:prstGeom>
        </p:spPr>
      </p:pic>
      <p:pic>
        <p:nvPicPr>
          <p:cNvPr id="11" name="Picture 10" descr="A person wearing gloves and a mask in a room with a chair&#10;&#10;Description automatically generated">
            <a:extLst>
              <a:ext uri="{FF2B5EF4-FFF2-40B4-BE49-F238E27FC236}">
                <a16:creationId xmlns:a16="http://schemas.microsoft.com/office/drawing/2014/main" id="{6D4FE406-8EE7-FBE9-4254-A4EDC2742FF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1" r="21277" b="11681"/>
          <a:stretch/>
        </p:blipFill>
        <p:spPr>
          <a:xfrm>
            <a:off x="7674206" y="3309256"/>
            <a:ext cx="3104197" cy="1842105"/>
          </a:xfrm>
          <a:prstGeom prst="rect">
            <a:avLst/>
          </a:prstGeom>
        </p:spPr>
      </p:pic>
      <p:pic>
        <p:nvPicPr>
          <p:cNvPr id="12" name="Picture 11" descr="A person in a dental office&#10;&#10;Description automatically generated">
            <a:extLst>
              <a:ext uri="{FF2B5EF4-FFF2-40B4-BE49-F238E27FC236}">
                <a16:creationId xmlns:a16="http://schemas.microsoft.com/office/drawing/2014/main" id="{33CEAD69-92F3-20CE-D4FA-347D4B62A3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" t="10839" r="47308" b="7375"/>
          <a:stretch/>
        </p:blipFill>
        <p:spPr>
          <a:xfrm>
            <a:off x="3936646" y="2046514"/>
            <a:ext cx="3439886" cy="229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44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49950"/>
            <a:ext cx="11272838" cy="908050"/>
          </a:xfrm>
        </p:spPr>
        <p:txBody>
          <a:bodyPr>
            <a:normAutofit/>
          </a:bodyPr>
          <a:lstStyle/>
          <a:p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entury Schoolbook (Body)"/>
              </a:rPr>
              <a:t>Used PPE kit discard in yellow color BMW bin.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16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16388" name="Picture 4" descr="A person holding a bag of garbage&#10;&#10;Description automatically generated">
            <a:extLst>
              <a:ext uri="{FF2B5EF4-FFF2-40B4-BE49-F238E27FC236}">
                <a16:creationId xmlns:a16="http://schemas.microsoft.com/office/drawing/2014/main" id="{D5824DEC-C861-549D-322A-AC1978569F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" b="7101"/>
          <a:stretch/>
        </p:blipFill>
        <p:spPr bwMode="auto">
          <a:xfrm>
            <a:off x="1802626" y="943429"/>
            <a:ext cx="7196232" cy="402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520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826125"/>
            <a:ext cx="10066338" cy="908050"/>
          </a:xfrm>
        </p:spPr>
        <p:txBody>
          <a:bodyPr>
            <a:normAutofit/>
          </a:bodyPr>
          <a:lstStyle/>
          <a:p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entury Schoolbook (Body)"/>
              </a:rPr>
              <a:t>Hand washing</a:t>
            </a:r>
            <a:endParaRPr lang="en-US" sz="2000" b="1" dirty="0">
              <a:latin typeface="Century Schoolbook (Body)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17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10" name="Picture 9" descr="A person in a scrubs standing in front of a sink&#10;&#10;Description automatically generated">
            <a:extLst>
              <a:ext uri="{FF2B5EF4-FFF2-40B4-BE49-F238E27FC236}">
                <a16:creationId xmlns:a16="http://schemas.microsoft.com/office/drawing/2014/main" id="{D0D67E88-C804-AB80-58CA-A1AE608614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6" r="10784" b="21292"/>
          <a:stretch/>
        </p:blipFill>
        <p:spPr>
          <a:xfrm>
            <a:off x="171447" y="858794"/>
            <a:ext cx="3558723" cy="2057400"/>
          </a:xfrm>
          <a:prstGeom prst="rect">
            <a:avLst/>
          </a:prstGeom>
        </p:spPr>
      </p:pic>
      <p:pic>
        <p:nvPicPr>
          <p:cNvPr id="11" name="Picture 10" descr="A person in scrubs washing hands&#10;&#10;Description automatically generated">
            <a:extLst>
              <a:ext uri="{FF2B5EF4-FFF2-40B4-BE49-F238E27FC236}">
                <a16:creationId xmlns:a16="http://schemas.microsoft.com/office/drawing/2014/main" id="{882C900B-DBE4-DD4C-B5F4-CE6D8A7BC2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086" y="865869"/>
            <a:ext cx="3180311" cy="2057401"/>
          </a:xfrm>
          <a:prstGeom prst="rect">
            <a:avLst/>
          </a:prstGeom>
        </p:spPr>
      </p:pic>
      <p:pic>
        <p:nvPicPr>
          <p:cNvPr id="12" name="Picture 11" descr="A person washing his hands&#10;&#10;Description automatically generated">
            <a:extLst>
              <a:ext uri="{FF2B5EF4-FFF2-40B4-BE49-F238E27FC236}">
                <a16:creationId xmlns:a16="http://schemas.microsoft.com/office/drawing/2014/main" id="{EADF752D-D8F6-CBE3-0912-62A15254AC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313" y="858794"/>
            <a:ext cx="3180311" cy="2049967"/>
          </a:xfrm>
          <a:prstGeom prst="rect">
            <a:avLst/>
          </a:prstGeom>
        </p:spPr>
      </p:pic>
      <p:pic>
        <p:nvPicPr>
          <p:cNvPr id="13" name="Picture 12" descr="A person washing his hands&#10;&#10;Description automatically generated">
            <a:extLst>
              <a:ext uri="{FF2B5EF4-FFF2-40B4-BE49-F238E27FC236}">
                <a16:creationId xmlns:a16="http://schemas.microsoft.com/office/drawing/2014/main" id="{38271D9A-3178-D5AA-A438-0A77BE70F7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6" y="3065418"/>
            <a:ext cx="3558723" cy="1945821"/>
          </a:xfrm>
          <a:prstGeom prst="rect">
            <a:avLst/>
          </a:prstGeom>
        </p:spPr>
      </p:pic>
      <p:pic>
        <p:nvPicPr>
          <p:cNvPr id="14" name="Picture 13" descr="A person washing his hands in a bathroom&#10;&#10;Description automatically generated">
            <a:extLst>
              <a:ext uri="{FF2B5EF4-FFF2-40B4-BE49-F238E27FC236}">
                <a16:creationId xmlns:a16="http://schemas.microsoft.com/office/drawing/2014/main" id="{D598E96C-2021-3E05-4255-E03B6E036A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183" y="3063876"/>
            <a:ext cx="3180311" cy="1945821"/>
          </a:xfrm>
          <a:prstGeom prst="rect">
            <a:avLst/>
          </a:prstGeom>
        </p:spPr>
      </p:pic>
      <p:pic>
        <p:nvPicPr>
          <p:cNvPr id="15" name="Picture 14" descr="A person washing his hands&#10;&#10;Description automatically generated">
            <a:extLst>
              <a:ext uri="{FF2B5EF4-FFF2-40B4-BE49-F238E27FC236}">
                <a16:creationId xmlns:a16="http://schemas.microsoft.com/office/drawing/2014/main" id="{166255D3-A3C8-1714-29F3-573DEFEAD2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312" y="3108955"/>
            <a:ext cx="3180311" cy="1900742"/>
          </a:xfrm>
          <a:prstGeom prst="rect">
            <a:avLst/>
          </a:prstGeom>
        </p:spPr>
      </p:pic>
      <p:pic>
        <p:nvPicPr>
          <p:cNvPr id="16" name="Picture 15" descr="A person washing their hands&#10;&#10;Description automatically generated">
            <a:extLst>
              <a:ext uri="{FF2B5EF4-FFF2-40B4-BE49-F238E27FC236}">
                <a16:creationId xmlns:a16="http://schemas.microsoft.com/office/drawing/2014/main" id="{03E0D146-7D12-82CF-A4E6-203ACFB1BF9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183" y="5237390"/>
            <a:ext cx="3180311" cy="1497240"/>
          </a:xfrm>
          <a:prstGeom prst="rect">
            <a:avLst/>
          </a:prstGeom>
        </p:spPr>
      </p:pic>
      <p:pic>
        <p:nvPicPr>
          <p:cNvPr id="17" name="Picture 16" descr="A person washing hands in a bathroom&#10;&#10;Description automatically generated">
            <a:extLst>
              <a:ext uri="{FF2B5EF4-FFF2-40B4-BE49-F238E27FC236}">
                <a16:creationId xmlns:a16="http://schemas.microsoft.com/office/drawing/2014/main" id="{6D8B39B1-2A57-2845-F777-B1D93DAED3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312" y="5209891"/>
            <a:ext cx="3180311" cy="152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95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938838"/>
            <a:ext cx="10515600" cy="908050"/>
          </a:xfrm>
        </p:spPr>
        <p:txBody>
          <a:bodyPr>
            <a:normAutofit/>
          </a:bodyPr>
          <a:lstStyle/>
          <a:p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entury Schoolbook (Body)"/>
              </a:rPr>
              <a:t>Informing the safety officer for deactivating the code.</a:t>
            </a:r>
            <a:endParaRPr lang="en-US" sz="2000" b="1" dirty="0">
              <a:latin typeface="Century Schoolbook (Body)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18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6" name="Picture 5" descr="A person and person in scrubs standing in a room&#10;&#10;Description automatically generated">
            <a:extLst>
              <a:ext uri="{FF2B5EF4-FFF2-40B4-BE49-F238E27FC236}">
                <a16:creationId xmlns:a16="http://schemas.microsoft.com/office/drawing/2014/main" id="{53D69C84-88B1-E8C2-A5B0-A6C6F0961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838200"/>
            <a:ext cx="8882743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64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559425"/>
            <a:ext cx="11303000" cy="9080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Century Schoolbook (Body)"/>
              </a:rPr>
              <a:t>S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entury Schoolbook (Body)"/>
              </a:rPr>
              <a:t>afety officer announce 3-times for deactivating the code.</a:t>
            </a: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Century Schoolbook (Body)"/>
              </a:rPr>
              <a:t>Also speed dial no-2, to inform reception desk for same.</a:t>
            </a:r>
            <a:endParaRPr lang="en-US" sz="2000" b="1" dirty="0">
              <a:latin typeface="Century Schoolbook (Body)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19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Picture 6" descr="A person and person in scrubs standing in a room&#10;&#10;Description automatically generated">
            <a:extLst>
              <a:ext uri="{FF2B5EF4-FFF2-40B4-BE49-F238E27FC236}">
                <a16:creationId xmlns:a16="http://schemas.microsoft.com/office/drawing/2014/main" id="{0101D285-142F-A7E0-A1D5-592A7F5B11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5" t="14000" r="7843"/>
          <a:stretch/>
        </p:blipFill>
        <p:spPr>
          <a:xfrm>
            <a:off x="904829" y="362857"/>
            <a:ext cx="3981542" cy="4760686"/>
          </a:xfrm>
          <a:prstGeom prst="rect">
            <a:avLst/>
          </a:prstGeom>
        </p:spPr>
      </p:pic>
      <p:pic>
        <p:nvPicPr>
          <p:cNvPr id="8" name="Picture 7" descr="A person in a scrubs and a mask&#10;&#10;Description automatically generated">
            <a:extLst>
              <a:ext uri="{FF2B5EF4-FFF2-40B4-BE49-F238E27FC236}">
                <a16:creationId xmlns:a16="http://schemas.microsoft.com/office/drawing/2014/main" id="{326ADF38-45BB-0C27-B8FF-7DD80C50ED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0" y="362857"/>
            <a:ext cx="4680392" cy="473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71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559425"/>
            <a:ext cx="11303000" cy="9080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Century Schoolbook (Body)"/>
              </a:rPr>
              <a:t>Safety Officer shall Report this incident.</a:t>
            </a: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Century Schoolbook (Body)"/>
              </a:rPr>
              <a:t>Dental Assistant staff refill the Blood Spillage Kit.</a:t>
            </a:r>
            <a:endParaRPr lang="en-IN" sz="2000" b="1" dirty="0">
              <a:solidFill>
                <a:srgbClr val="000000"/>
              </a:solidFill>
              <a:latin typeface="Century Schoolbook (Body)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83686" y="909411"/>
            <a:ext cx="914400" cy="800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20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7" name="Picture 6" descr="A person in green scrubs holding a piece of paper&#10;&#10;Description automatically generated">
            <a:extLst>
              <a:ext uri="{FF2B5EF4-FFF2-40B4-BE49-F238E27FC236}">
                <a16:creationId xmlns:a16="http://schemas.microsoft.com/office/drawing/2014/main" id="{E282930A-4092-6459-5773-F9173664EF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2" t="14754"/>
          <a:stretch/>
        </p:blipFill>
        <p:spPr>
          <a:xfrm>
            <a:off x="660576" y="406400"/>
            <a:ext cx="4709709" cy="4673600"/>
          </a:xfrm>
          <a:prstGeom prst="rect">
            <a:avLst/>
          </a:prstGeom>
        </p:spPr>
      </p:pic>
      <p:pic>
        <p:nvPicPr>
          <p:cNvPr id="8" name="Picture 7" descr="A person in scrubs holding a container with a spill kit&#10;&#10;Description automatically generated">
            <a:extLst>
              <a:ext uri="{FF2B5EF4-FFF2-40B4-BE49-F238E27FC236}">
                <a16:creationId xmlns:a16="http://schemas.microsoft.com/office/drawing/2014/main" id="{F20FB39A-5D1B-6CCE-627E-C25C9527B1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92" y="406400"/>
            <a:ext cx="5170494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26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559425"/>
            <a:ext cx="10515600" cy="908050"/>
          </a:xfrm>
        </p:spPr>
        <p:txBody>
          <a:bodyPr>
            <a:normAutofit/>
          </a:bodyPr>
          <a:lstStyle/>
          <a:p>
            <a:r>
              <a:rPr lang="en-US" dirty="0"/>
              <a:t>Incidents/Mock-drill need to be reviewed and reported in decided format (form), which later verify by authorized person. Necessary corrective and preventive actions and measures shall be taken.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896600" y="1011011"/>
            <a:ext cx="914400" cy="800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ea typeface="Calibri" panose="020F0502020204030204" pitchFamily="34" charset="0"/>
                <a:cs typeface="Mangal"/>
              </a:rPr>
              <a:t>9</a:t>
            </a:r>
            <a:endParaRPr lang="en-US" sz="1100" kern="100" dirty="0">
              <a:effectLst/>
              <a:ea typeface="Calibri" panose="020F0502020204030204" pitchFamily="34" charset="0"/>
              <a:cs typeface="Mang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018F4-9682-4356-BD47-D1131AABE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57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iew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Override1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3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5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6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7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8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9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0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1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2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3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4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5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6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7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8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9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0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341</Words>
  <Application>Microsoft Office PowerPoint</Application>
  <PresentationFormat>Widescreen</PresentationFormat>
  <Paragraphs>55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Schoolbook</vt:lpstr>
      <vt:lpstr>Century Schoolbook (Body)</vt:lpstr>
      <vt:lpstr>Wingdings 2</vt:lpstr>
      <vt:lpstr>View</vt:lpstr>
      <vt:lpstr>CODE BROWN – MOCKDRILL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RED – MOCKDRILL (SURPRISED)</dc:title>
  <dc:creator>Dr. Gunjan Modi</dc:creator>
  <cp:lastModifiedBy>Dr. Gunjan Modi</cp:lastModifiedBy>
  <cp:revision>11</cp:revision>
  <dcterms:created xsi:type="dcterms:W3CDTF">2023-12-19T15:29:39Z</dcterms:created>
  <dcterms:modified xsi:type="dcterms:W3CDTF">2024-11-06T09:36:47Z</dcterms:modified>
</cp:coreProperties>
</file>